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Tek Arabic Condensed Bold" charset="1" panose="00000000000000000000"/>
      <p:regular r:id="rId17"/>
    </p:embeddedFont>
    <p:embeddedFont>
      <p:font typeface="TT Commons Pro Expanded" charset="1" panose="020B0103030102020204"/>
      <p:regular r:id="rId18"/>
    </p:embeddedFont>
    <p:embeddedFont>
      <p:font typeface="TT Commons Pro Bold" charset="1" panose="020B0103030102020204"/>
      <p:regular r:id="rId19"/>
    </p:embeddedFont>
    <p:embeddedFont>
      <p:font typeface="Tek Arabic Condensed Semi-Bold" charset="1" panose="00000000000000000000"/>
      <p:regular r:id="rId20"/>
    </p:embeddedFont>
    <p:embeddedFont>
      <p:font typeface="Tek Arabic Condensed" charset="1" panose="00000000000000000000"/>
      <p:regular r:id="rId21"/>
    </p:embeddedFont>
    <p:embeddedFont>
      <p:font typeface="TT Commons Pro Expanded Bold Italics" charset="1" panose="020B0103030102020204"/>
      <p:regular r:id="rId22"/>
    </p:embeddedFont>
    <p:embeddedFont>
      <p:font typeface="TT Commons Pro Expanded Italics" charset="1" panose="020B0103030102020204"/>
      <p:regular r:id="rId23"/>
    </p:embeddedFont>
    <p:embeddedFont>
      <p:font typeface="Tek Arabic Condensed Medium" charset="1" panose="000000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01605" y="3926781"/>
            <a:ext cx="14284790" cy="1861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18"/>
              </a:lnSpc>
            </a:pPr>
            <a:r>
              <a:rPr lang="en-US" b="true" sz="128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IL VANGELO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5897880" y="1796172"/>
            <a:ext cx="6492240" cy="0"/>
          </a:xfrm>
          <a:prstGeom prst="line">
            <a:avLst/>
          </a:prstGeom>
          <a:ln cap="flat" w="28575">
            <a:solidFill>
              <a:srgbClr val="9CECF1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AutoShape 5" id="5"/>
          <p:cNvSpPr/>
          <p:nvPr/>
        </p:nvSpPr>
        <p:spPr>
          <a:xfrm>
            <a:off x="5897880" y="7891462"/>
            <a:ext cx="6492240" cy="0"/>
          </a:xfrm>
          <a:prstGeom prst="line">
            <a:avLst/>
          </a:prstGeom>
          <a:ln cap="flat" w="28575">
            <a:solidFill>
              <a:srgbClr val="9CECF1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39325" y="1738059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20671"/>
            <a:ext cx="9033052" cy="5645657"/>
          </a:xfrm>
          <a:custGeom>
            <a:avLst/>
            <a:gdLst/>
            <a:ahLst/>
            <a:cxnLst/>
            <a:rect r="r" b="b" t="t" l="l"/>
            <a:pathLst>
              <a:path h="5645657" w="9033052">
                <a:moveTo>
                  <a:pt x="0" y="0"/>
                </a:moveTo>
                <a:lnTo>
                  <a:pt x="9033051" y="0"/>
                </a:lnTo>
                <a:lnTo>
                  <a:pt x="9033051" y="5645658"/>
                </a:lnTo>
                <a:lnTo>
                  <a:pt x="0" y="5645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12068" y="2882264"/>
            <a:ext cx="8331932" cy="4539495"/>
            <a:chOff x="0" y="0"/>
            <a:chExt cx="2194418" cy="11955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4418" cy="1195587"/>
            </a:xfrm>
            <a:custGeom>
              <a:avLst/>
              <a:gdLst/>
              <a:ahLst/>
              <a:cxnLst/>
              <a:rect r="r" b="b" t="t" l="l"/>
              <a:pathLst>
                <a:path h="1195587" w="2194418">
                  <a:moveTo>
                    <a:pt x="0" y="0"/>
                  </a:moveTo>
                  <a:lnTo>
                    <a:pt x="2194418" y="0"/>
                  </a:lnTo>
                  <a:lnTo>
                    <a:pt x="2194418" y="1195587"/>
                  </a:lnTo>
                  <a:lnTo>
                    <a:pt x="0" y="119558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94418" cy="12336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839325" y="488572"/>
            <a:ext cx="6522966" cy="128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9878"/>
              </a:lnSpc>
              <a:spcBef>
                <a:spcPct val="0"/>
              </a:spcBef>
            </a:pPr>
            <a:r>
              <a:rPr lang="en-US" b="true" sz="8899">
                <a:solidFill>
                  <a:srgbClr val="FFFFFF"/>
                </a:solidFill>
                <a:latin typeface="Tek Arabic Condensed Semi-Bold"/>
                <a:ea typeface="Tek Arabic Condensed Semi-Bold"/>
                <a:cs typeface="Tek Arabic Condensed Semi-Bold"/>
                <a:sym typeface="Tek Arabic Condensed Semi-Bold"/>
              </a:rPr>
              <a:t>Prossimi passi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39325" y="2071626"/>
            <a:ext cx="8166919" cy="7810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È importante condividere il Vangelo, raccontare agli altri ciò che Gesù ha fatto per ciascuno di noi.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Quando insegni questa lezione a qualcun altro, assicurati di concludere con i seguenti passi:</a:t>
            </a:r>
          </a:p>
          <a:p>
            <a:pPr algn="l">
              <a:lnSpc>
                <a:spcPts val="3120"/>
              </a:lnSpc>
            </a:pPr>
          </a:p>
          <a:p>
            <a:pPr algn="l" marL="561342" indent="-280671" lvl="1">
              <a:lnSpc>
                <a:spcPts val="3120"/>
              </a:lnSpc>
              <a:buAutoNum type="arabicPeriod" startAt="1"/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Esercitati 2-3 volte a condividere la tua testimonianza con un'altra persona, sia usando il disegno che senza usarlo.</a:t>
            </a:r>
          </a:p>
          <a:p>
            <a:pPr algn="l" marL="561342" indent="-280671" lvl="1">
              <a:lnSpc>
                <a:spcPts val="3120"/>
              </a:lnSpc>
              <a:buAutoNum type="arabicPeriod" startAt="1"/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F</a:t>
            </a: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ai in modo che lo studente ti insegni la lezione a sua volta, così che sia pronto a insegnarla a qualcun altro.</a:t>
            </a:r>
          </a:p>
          <a:p>
            <a:pPr algn="l" marL="561342" indent="-280671" lvl="1">
              <a:lnSpc>
                <a:spcPts val="3120"/>
              </a:lnSpc>
              <a:buAutoNum type="arabicPeriod" startAt="1"/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Chiedi</a:t>
            </a: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 a ciascuna delle persone a cui hai insegnato chi conoscono che ha bisogno di ascoltare il Vangelo e chi altro pensano dovrebbe imparare questa lezione. Scrivi i nomi delle persone che indicano per riferimento futuro.</a:t>
            </a:r>
          </a:p>
          <a:p>
            <a:pPr algn="l">
              <a:lnSpc>
                <a:spcPts val="3120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01605" y="3926781"/>
            <a:ext cx="14284790" cy="1861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18"/>
              </a:lnSpc>
            </a:pPr>
            <a:r>
              <a:rPr lang="en-US" b="true" sz="128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IL VANGELO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5897880" y="1796172"/>
            <a:ext cx="6492240" cy="0"/>
          </a:xfrm>
          <a:prstGeom prst="line">
            <a:avLst/>
          </a:prstGeom>
          <a:ln cap="flat" w="28575">
            <a:solidFill>
              <a:srgbClr val="9CECF1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AutoShape 5" id="5"/>
          <p:cNvSpPr/>
          <p:nvPr/>
        </p:nvSpPr>
        <p:spPr>
          <a:xfrm>
            <a:off x="5897880" y="7891462"/>
            <a:ext cx="6492240" cy="0"/>
          </a:xfrm>
          <a:prstGeom prst="line">
            <a:avLst/>
          </a:prstGeom>
          <a:ln cap="flat" w="28575">
            <a:solidFill>
              <a:srgbClr val="9CECF1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060540" y="1786698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4" id="4"/>
          <p:cNvSpPr txBox="true"/>
          <p:nvPr/>
        </p:nvSpPr>
        <p:spPr>
          <a:xfrm rot="0">
            <a:off x="1111734" y="420625"/>
            <a:ext cx="16064531" cy="128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878"/>
              </a:lnSpc>
              <a:spcBef>
                <a:spcPct val="0"/>
              </a:spcBef>
            </a:pPr>
            <a:r>
              <a:rPr lang="en-US" b="true" sz="88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Leggi la Bibbia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11734" y="2234564"/>
            <a:ext cx="16147566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Al passaggio di Gesù, Giovanni il Battista lo indicò direttamente, perché quelli che venivano da lui sapessero che Gesù era colui per il quale stava preparando la via.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734" y="4381500"/>
            <a:ext cx="16147566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true">
                <a:solidFill>
                  <a:srgbClr val="FFFFFF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Il giorno seguente Giovanni vide Gesù che veniva verso di lui e disse: «Ecco l’Agnello di Dio, che toglie il peccato del mondo!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b="true">
                <a:solidFill>
                  <a:srgbClr val="FFFFFF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Giovanni 1:29</a:t>
            </a:r>
          </a:p>
        </p:txBody>
      </p:sp>
      <p:sp>
        <p:nvSpPr>
          <p:cNvPr name="AutoShape 7" id="7"/>
          <p:cNvSpPr/>
          <p:nvPr/>
        </p:nvSpPr>
        <p:spPr>
          <a:xfrm>
            <a:off x="5060638" y="3610355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729848" y="408788"/>
            <a:ext cx="10828304" cy="1344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22"/>
              </a:lnSpc>
            </a:pPr>
            <a:r>
              <a:rPr lang="en-US" b="true" sz="9299">
                <a:solidFill>
                  <a:srgbClr val="FFFFFF"/>
                </a:solidFill>
                <a:latin typeface="Tek Arabic Condensed Semi-Bold"/>
                <a:ea typeface="Tek Arabic Condensed Semi-Bold"/>
                <a:cs typeface="Tek Arabic Condensed Semi-Bold"/>
                <a:sym typeface="Tek Arabic Condensed Semi-Bold"/>
              </a:rPr>
              <a:t>Domande</a:t>
            </a:r>
          </a:p>
        </p:txBody>
      </p:sp>
      <p:sp>
        <p:nvSpPr>
          <p:cNvPr name="AutoShape 4" id="4"/>
          <p:cNvSpPr/>
          <p:nvPr/>
        </p:nvSpPr>
        <p:spPr>
          <a:xfrm>
            <a:off x="5260076" y="1619416"/>
            <a:ext cx="7767848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5" id="5"/>
          <p:cNvSpPr txBox="true"/>
          <p:nvPr/>
        </p:nvSpPr>
        <p:spPr>
          <a:xfrm rot="0">
            <a:off x="2227539" y="3080966"/>
            <a:ext cx="13357848" cy="778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13"/>
              </a:lnSpc>
            </a:pPr>
            <a:r>
              <a:rPr lang="en-US" sz="5699">
                <a:solidFill>
                  <a:srgbClr val="FFFFFF"/>
                </a:solidFill>
                <a:latin typeface="Tek Arabic Condensed"/>
                <a:ea typeface="Tek Arabic Condensed"/>
                <a:cs typeface="Tek Arabic Condensed"/>
                <a:sym typeface="Tek Arabic Condensed"/>
              </a:rPr>
              <a:t>Perché Giovanni inizia con la parola «Ecco»?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227539" y="5243236"/>
            <a:ext cx="14689229" cy="778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3"/>
              </a:lnSpc>
            </a:pPr>
            <a:r>
              <a:rPr lang="en-US" sz="5699">
                <a:solidFill>
                  <a:srgbClr val="FFFFFF"/>
                </a:solidFill>
                <a:latin typeface="Tek Arabic Condensed"/>
                <a:ea typeface="Tek Arabic Condensed"/>
                <a:cs typeface="Tek Arabic Condensed"/>
                <a:sym typeface="Tek Arabic Condensed"/>
              </a:rPr>
              <a:t>Perché Giovanni chiama Gesù l’Agnello di Dio?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27539" y="7267579"/>
            <a:ext cx="15031761" cy="778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3"/>
              </a:lnSpc>
            </a:pPr>
            <a:r>
              <a:rPr lang="en-US" sz="5699">
                <a:solidFill>
                  <a:srgbClr val="FFFFFF"/>
                </a:solidFill>
                <a:latin typeface="Tek Arabic Condensed"/>
                <a:ea typeface="Tek Arabic Condensed"/>
                <a:cs typeface="Tek Arabic Condensed"/>
                <a:sym typeface="Tek Arabic Condensed"/>
              </a:rPr>
              <a:t>Perché i peccati delle persone devono essere perdonati?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60076" y="3872869"/>
            <a:ext cx="11999224" cy="1117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44"/>
              </a:lnSpc>
            </a:pPr>
            <a:r>
              <a:rPr lang="en-US" b="true" sz="2200" i="true">
                <a:solidFill>
                  <a:srgbClr val="9CECF1"/>
                </a:solidFill>
                <a:latin typeface="TT Commons Pro Expanded Bold Italics"/>
                <a:ea typeface="TT Commons Pro Expanded Bold Italics"/>
                <a:cs typeface="TT Commons Pro Expanded Bold Italics"/>
                <a:sym typeface="TT Commons Pro Expanded Bold Italics"/>
              </a:rPr>
              <a:t>Risposta:</a:t>
            </a:r>
            <a:r>
              <a:rPr lang="en-US" sz="2200" i="true">
                <a:solidFill>
                  <a:srgbClr val="9CECF1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  Giovanni ha intorno a sé un gruppo di persone venute ad ascoltarlo, a pentirsi dei loro peccati e a farsi battezzare.  Ma Giovanni vuole spostare l’attenzione da sé a Gesù.  La gente cercava il perdono, e Giovanni indicò loro chi davvero avrebbe tolto i loro peccati.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60076" y="5994187"/>
            <a:ext cx="11999224" cy="840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44"/>
              </a:lnSpc>
            </a:pPr>
            <a:r>
              <a:rPr lang="en-US" b="true" sz="2200" i="true">
                <a:solidFill>
                  <a:srgbClr val="9CECF1"/>
                </a:solidFill>
                <a:latin typeface="TT Commons Pro Expanded Bold Italics"/>
                <a:ea typeface="TT Commons Pro Expanded Bold Italics"/>
                <a:cs typeface="TT Commons Pro Expanded Bold Italics"/>
                <a:sym typeface="TT Commons Pro Expanded Bold Italics"/>
              </a:rPr>
              <a:t>Risposta</a:t>
            </a:r>
            <a:r>
              <a:rPr lang="en-US" b="true" sz="2200" i="true">
                <a:solidFill>
                  <a:srgbClr val="9CECF1"/>
                </a:solidFill>
                <a:latin typeface="TT Commons Pro Expanded Bold Italics"/>
                <a:ea typeface="TT Commons Pro Expanded Bold Italics"/>
                <a:cs typeface="TT Commons Pro Expanded Bold Italics"/>
                <a:sym typeface="TT Commons Pro Expanded Bold Italics"/>
              </a:rPr>
              <a:t>:</a:t>
            </a:r>
            <a:r>
              <a:rPr lang="en-US" sz="2200" i="true">
                <a:solidFill>
                  <a:srgbClr val="9CECF1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 Il popolo ebraico offriva regolarmente sacrifici per chiedere a Dio il perdono.  Gesù è l’Agnello venuto da Dio, un sacrificio provveduto e offerto da Dio, una volta per sempre, per i peccati di tutti.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260076" y="8028981"/>
            <a:ext cx="11999224" cy="1393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44"/>
              </a:lnSpc>
            </a:pPr>
            <a:r>
              <a:rPr lang="en-US" b="true" sz="2200" i="true">
                <a:solidFill>
                  <a:srgbClr val="9CECF1"/>
                </a:solidFill>
                <a:latin typeface="TT Commons Pro Expanded Bold Italics"/>
                <a:ea typeface="TT Commons Pro Expanded Bold Italics"/>
                <a:cs typeface="TT Commons Pro Expanded Bold Italics"/>
                <a:sym typeface="TT Commons Pro Expanded Bold Italics"/>
              </a:rPr>
              <a:t>Risposta</a:t>
            </a:r>
            <a:r>
              <a:rPr lang="en-US" b="true" sz="2200" i="true">
                <a:solidFill>
                  <a:srgbClr val="9CECF1"/>
                </a:solidFill>
                <a:latin typeface="TT Commons Pro Expanded Bold Italics"/>
                <a:ea typeface="TT Commons Pro Expanded Bold Italics"/>
                <a:cs typeface="TT Commons Pro Expanded Bold Italics"/>
                <a:sym typeface="TT Commons Pro Expanded Bold Italics"/>
              </a:rPr>
              <a:t>:  </a:t>
            </a:r>
            <a:r>
              <a:rPr lang="en-US" sz="2200" i="true">
                <a:solidFill>
                  <a:srgbClr val="9CECF1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Dio è santo e il suo popolo deve essere santo per poter essere in comunione con lui.  Gesù è l’Agnello di Dio che toglie i peccati del mondo, perché tutti possiamo essere resi puri e santi davanti a Dio.  Con il perdono, Gesù ci ha acquistati con il suo sangue, dando a ciascuno di noi la possibilità di far parte del regno di Dio.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-1640096" y="3135448"/>
            <a:ext cx="3544818" cy="1579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831"/>
              </a:lnSpc>
            </a:pPr>
            <a:r>
              <a:rPr lang="en-US" b="true" sz="11599">
                <a:solidFill>
                  <a:srgbClr val="9CECF1"/>
                </a:solidFill>
                <a:latin typeface="Tek Arabic Condensed Medium"/>
                <a:ea typeface="Tek Arabic Condensed Medium"/>
                <a:cs typeface="Tek Arabic Condensed Medium"/>
                <a:sym typeface="Tek Arabic Condensed Medium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-1640096" y="5377538"/>
            <a:ext cx="3544818" cy="1579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831"/>
              </a:lnSpc>
            </a:pPr>
            <a:r>
              <a:rPr lang="en-US" b="true" sz="11599">
                <a:solidFill>
                  <a:srgbClr val="9CECF1"/>
                </a:solidFill>
                <a:latin typeface="Tek Arabic Condensed Medium"/>
                <a:ea typeface="Tek Arabic Condensed Medium"/>
                <a:cs typeface="Tek Arabic Condensed Medium"/>
                <a:sym typeface="Tek Arabic Condensed Medium"/>
              </a:rPr>
              <a:t>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-1640096" y="7401881"/>
            <a:ext cx="3544818" cy="1579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831"/>
              </a:lnSpc>
            </a:pPr>
            <a:r>
              <a:rPr lang="en-US" b="true" sz="11599">
                <a:solidFill>
                  <a:srgbClr val="9CECF1"/>
                </a:solidFill>
                <a:latin typeface="Tek Arabic Condensed Medium"/>
                <a:ea typeface="Tek Arabic Condensed Medium"/>
                <a:cs typeface="Tek Arabic Condensed Medium"/>
                <a:sym typeface="Tek Arabic Condensed Medium"/>
              </a:rPr>
              <a:t>03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536528" y="1791433"/>
            <a:ext cx="11214943" cy="605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23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R</a:t>
            </a:r>
            <a:r>
              <a:rPr lang="en-US" sz="23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iflettiamo su ciò che questi versetti ci insegnano sull’annuncio del Vangelo.</a:t>
            </a:r>
          </a:p>
          <a:p>
            <a:pPr algn="ctr">
              <a:lnSpc>
                <a:spcPts val="2346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Per farlo, poniamoci queste tre domande: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39325" y="3486910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39394" y="4023749"/>
            <a:ext cx="1634710" cy="163471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839325" y="2237423"/>
            <a:ext cx="7595468" cy="122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Insegna la lezione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39325" y="3820477"/>
            <a:ext cx="8166919" cy="429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Dopo aver letto Giovanni 1:29, impariamo una lezione che possiamo insegnare facilmente ad altre persone. Su un foglio di carta, disegna un cerchio sul lato destro con dentro una linea aggrovigliata, che rappresenta il disordine e la confusione del mondo di oggi.  Poi di’: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«</a:t>
            </a: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Il mondo di oggi è rotto.  Ci sono guerre.  C’è la malattia.  Le persone si fanno del male a vicenda.  Si mentono a vicenda.  E ci sono molti altri problemi...»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154200" y="3081150"/>
            <a:ext cx="1634710" cy="163471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609866" y="2676645"/>
            <a:ext cx="1347103" cy="134710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612319" y="2976975"/>
            <a:ext cx="3842902" cy="384290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045926" y="2845498"/>
            <a:ext cx="1519901" cy="151990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4524926" y="5058906"/>
            <a:ext cx="2574282" cy="257428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758785" y="5014397"/>
            <a:ext cx="2574282" cy="2574282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39325" y="4273305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39394" y="4023749"/>
            <a:ext cx="1634710" cy="163471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839325" y="3023818"/>
            <a:ext cx="8166919" cy="122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Creazione</a:t>
            </a: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 perfetta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39325" y="4606871"/>
            <a:ext cx="8166919" cy="2733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Ora disegna un altro cerchio a sinistra del primo e disegnaci dentro un cuore.  Poi di’: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«In principio Dio fece il mondo secondo il suo disegno perfetto.  La sua creazione era perfetta, come lo era il suo rapporto con Adamo ed Eva, il primo uomo e la prima donna.»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154200" y="3081150"/>
            <a:ext cx="1634710" cy="163471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609866" y="2676645"/>
            <a:ext cx="1347103" cy="134710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823265" y="2845498"/>
            <a:ext cx="1742562" cy="174256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524926" y="5058906"/>
            <a:ext cx="2574282" cy="2574282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758785" y="5014397"/>
            <a:ext cx="2574282" cy="257428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03027" y="4894719"/>
            <a:ext cx="2574282" cy="2574282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39325" y="4544953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39394" y="4023749"/>
            <a:ext cx="1634710" cy="163471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839325" y="1960431"/>
            <a:ext cx="8166919" cy="2411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Il</a:t>
            </a: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 peccato </a:t>
            </a: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entra nel mondo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39325" y="4878519"/>
            <a:ext cx="8166919" cy="3514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Disegna una freccia dal cerchio a sinistra al cerchio a destra. Poi di':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«Adamo ed Eva decisero di mangiare dall'albero della conoscenza del bene e del male, disubbidendo al comando di Dio. Questo si chiama peccato. Tutti noi abbiamo fatto lo stesso, peccando contro Dio e gli uni contro gli altri, vivendo a modo nostro.»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154200" y="3081150"/>
            <a:ext cx="1634710" cy="163471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609866" y="2676645"/>
            <a:ext cx="1347103" cy="134710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524926" y="5058906"/>
            <a:ext cx="2574282" cy="257428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758785" y="5014397"/>
            <a:ext cx="2574282" cy="2574282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03027" y="4894719"/>
            <a:ext cx="2574282" cy="257428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21309" y="4160910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821309" y="1574112"/>
            <a:ext cx="8166919" cy="2411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Andare per la propria strada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21309" y="4494477"/>
            <a:ext cx="8166919" cy="429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Disegna tre linee ondulate che escono dal cerchio della Rottura. Poi di':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«Tutti noi cerchiamo il nostro modo per risolvere i problemi che abbiamo creato con il nostro peccato. Per esempio, cerchiamo di fare più soldi. Oppure cerchiamo di dimenticare i nostri problemi con la droga o l'alcol. O a volte cerchiamo persino di essere una persona buona e religiosa. Ma nessuno di questi modi ci permetterà di tornare in relazione con Dio.»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4524926" y="5058906"/>
            <a:ext cx="2574282" cy="257428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758785" y="5014397"/>
            <a:ext cx="2574282" cy="257428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03027" y="4894719"/>
            <a:ext cx="2574282" cy="257428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39325" y="1924810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839325" y="675323"/>
            <a:ext cx="8166919" cy="1221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Il piano di Dio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39325" y="2258377"/>
            <a:ext cx="8166919" cy="7419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Disegna un ultimo cerchio in basso e disegna una freccia rivolta verso il basso, una croce, e poi una freccia rivolta verso l'alto. Poi disegna due frecce che mostrano il percorso dal cerchio della Rottura al cerchio del Disegno Perfetto di Dio. Poi di':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«Dio non voleva lasciarci senza una via per tornare a lui, così ha fatto un piano per salvarci dalla sua punizione. Ha mandato un uomo sulla terra, ma non era un uomo come te o me. Il suo nome era Gesù e non ha mai peccato. Poiché non ha mai peccato, non meritava di essere punito, ma è stato appeso sulla croce come sacrificio per i nostri peccati. Ha preso su di sé la punizione di Dio per il peccato al nostro posto. E sappiamo che questo sacrificio fu accettato da Dio perché tre giorni dopo è risuscitato tornando in vita.»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112186" y="5479625"/>
            <a:ext cx="1388618" cy="138861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7418" y="4762498"/>
            <a:ext cx="1742405" cy="174240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97418" y="5479625"/>
            <a:ext cx="1742405" cy="1742405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9875357" y="1536719"/>
            <a:ext cx="8166919" cy="33338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88320" y="2331361"/>
            <a:ext cx="9015949" cy="5634968"/>
          </a:xfrm>
          <a:custGeom>
            <a:avLst/>
            <a:gdLst/>
            <a:ahLst/>
            <a:cxnLst/>
            <a:rect r="r" b="b" t="t" l="l"/>
            <a:pathLst>
              <a:path h="5634968" w="9015949">
                <a:moveTo>
                  <a:pt x="0" y="0"/>
                </a:moveTo>
                <a:lnTo>
                  <a:pt x="9015948" y="0"/>
                </a:lnTo>
                <a:lnTo>
                  <a:pt x="9015948" y="5634968"/>
                </a:lnTo>
                <a:lnTo>
                  <a:pt x="0" y="5634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" t="0" r="-10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57679" y="2640390"/>
            <a:ext cx="6477231" cy="5016910"/>
          </a:xfrm>
          <a:custGeom>
            <a:avLst/>
            <a:gdLst/>
            <a:ahLst/>
            <a:cxnLst/>
            <a:rect r="r" b="b" t="t" l="l"/>
            <a:pathLst>
              <a:path h="5016910" w="6477231">
                <a:moveTo>
                  <a:pt x="0" y="0"/>
                </a:moveTo>
                <a:lnTo>
                  <a:pt x="6477230" y="0"/>
                </a:lnTo>
                <a:lnTo>
                  <a:pt x="6477230" y="5016909"/>
                </a:lnTo>
                <a:lnTo>
                  <a:pt x="0" y="501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875357" y="287232"/>
            <a:ext cx="8166919" cy="1221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34"/>
              </a:lnSpc>
              <a:spcBef>
                <a:spcPct val="0"/>
              </a:spcBef>
            </a:pPr>
            <a:r>
              <a:rPr lang="en-US" b="true" sz="8499">
                <a:solidFill>
                  <a:srgbClr val="FFFFFF"/>
                </a:solidFill>
                <a:latin typeface="Tek Arabic Condensed Bold"/>
                <a:ea typeface="Tek Arabic Condensed Bold"/>
                <a:cs typeface="Tek Arabic Condensed Bold"/>
                <a:sym typeface="Tek Arabic Condensed Bold"/>
              </a:rPr>
              <a:t>La nostra risposta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75357" y="1870285"/>
            <a:ext cx="8166919" cy="859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TT Commons Pro Expanded"/>
                <a:ea typeface="TT Commons Pro Expanded"/>
                <a:cs typeface="TT Commons Pro Expanded"/>
                <a:sym typeface="TT Commons Pro Expanded"/>
              </a:rPr>
              <a:t>Sul lato destro, disegna un uomo che prega e sul lato sinistro, disegna un uomo che "risplende". Poi di':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«Dio non voleva lasciarci senza una via per tornare a lui, così ha fatto un piano per salvarci dalla sua punizione. Ha mandato un uomo sulla terra, ma non era un uomo come te o me. Il suo nome era Gesù e non ha mai peccato. Poiché non ha mai peccato, non meritava di essere punito, ma è stato appeso sulla croce come sacrificio per i nostri peccati. Ha preso su di sé la punizione di Dio per il peccato al nostro posto. E sappiamo che questo sacrificio fu accettato da Dio perché tre giorni dopo è risuscitato tornando in vita.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600" i="true">
                <a:solidFill>
                  <a:srgbClr val="FFFFFF"/>
                </a:solidFill>
                <a:latin typeface="TT Commons Pro Expanded Italics"/>
                <a:ea typeface="TT Commons Pro Expanded Italics"/>
                <a:cs typeface="TT Commons Pro Expanded Italics"/>
                <a:sym typeface="TT Commons Pro Expanded Italics"/>
              </a:rPr>
              <a:t>Ora, ognuno nel mondo si trova o nella creazione perfetta di Dio e in relazione giusta con lui, oppure ancora in una relazione rotta con Dio. Tu dove ti trovi?»</a:t>
            </a:r>
          </a:p>
          <a:p>
            <a:pPr algn="l">
              <a:lnSpc>
                <a:spcPts val="312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-19050" y="9197275"/>
            <a:ext cx="1178568" cy="1127825"/>
          </a:xfrm>
          <a:custGeom>
            <a:avLst/>
            <a:gdLst/>
            <a:ahLst/>
            <a:cxnLst/>
            <a:rect r="r" b="b" t="t" l="l"/>
            <a:pathLst>
              <a:path h="1127825" w="1178568">
                <a:moveTo>
                  <a:pt x="0" y="0"/>
                </a:moveTo>
                <a:lnTo>
                  <a:pt x="1178568" y="0"/>
                </a:lnTo>
                <a:lnTo>
                  <a:pt x="1178568" y="1127825"/>
                </a:lnTo>
                <a:lnTo>
                  <a:pt x="0" y="112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70211" t="0" r="-69024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DAHDhoBPz74</dc:identifier>
  <dcterms:modified xsi:type="dcterms:W3CDTF">2011-08-01T06:04:30Z</dcterms:modified>
  <cp:revision>1</cp:revision>
  <dc:title>04.  Italiano - Il Vangelo</dc:title>
</cp:coreProperties>
</file>